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6858000" cx="12192000"/>
  <p:notesSz cx="6858000" cy="9144000"/>
  <p:embeddedFontLst>
    <p:embeddedFont>
      <p:font typeface="Robo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9" roundtripDataSignature="AMtx7mgqDlni7dmPvCZzhJ1+7Z02Y5jC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-regular.fntdata"/><Relationship Id="rId14" Type="http://schemas.openxmlformats.org/officeDocument/2006/relationships/slide" Target="slides/slide10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slide" Target="slides/slide1.xml"/><Relationship Id="rId19" Type="http://customschemas.google.com/relationships/presentationmetadata" Target="metadata"/><Relationship Id="rId6" Type="http://schemas.openxmlformats.org/officeDocument/2006/relationships/slide" Target="slides/slide2.xml"/><Relationship Id="rId18" Type="http://schemas.openxmlformats.org/officeDocument/2006/relationships/font" Target="fonts/Robo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" name="Google Shape;1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707d59b9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" name="Google Shape;97;gf707d59b92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100f7929b94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" name="Google Shape;18;g100f7929b9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" name="Google Shape;2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f707d59b9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" name="Google Shape;32;gf707d59b92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00f7929b9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" name="Google Shape;41;g100f7929b94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00f7929b9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" name="Google Shape;54;g100f7929b94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00f7929b9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" name="Google Shape;60;g100f7929b94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fa4a26f74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" name="Google Shape;73;gfa4a26f745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00f7929b9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5" name="Google Shape;85;g100f7929b94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>
  <p:cSld name="Diapositiva de títul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Diapositiva de título">
  <p:cSld name="2_Diapositiva de títul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Diapositiva de título">
  <p:cSld name="4_Diapositiva de títul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192.168.33.58:5000/Usuarios.php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"/>
          <p:cNvSpPr txBox="1"/>
          <p:nvPr/>
        </p:nvSpPr>
        <p:spPr>
          <a:xfrm>
            <a:off x="5529902" y="1737500"/>
            <a:ext cx="6061500" cy="3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1905" rtl="0" algn="ctr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O" sz="4000">
                <a:solidFill>
                  <a:srgbClr val="2E75B5"/>
                </a:solidFill>
                <a:latin typeface="Roboto"/>
                <a:ea typeface="Roboto"/>
                <a:cs typeface="Roboto"/>
                <a:sym typeface="Roboto"/>
              </a:rPr>
              <a:t>Balanceador de carga usando NGINX + Pruebas de Carga con JMeter</a:t>
            </a:r>
            <a:endParaRPr b="1" sz="4000">
              <a:solidFill>
                <a:srgbClr val="2E75B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1905" rtl="0" algn="l">
              <a:lnSpc>
                <a:spcPct val="107916"/>
              </a:lnSpc>
              <a:spcBef>
                <a:spcPts val="38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rgbClr val="2E75B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O" sz="2500">
                <a:solidFill>
                  <a:srgbClr val="2E75B5"/>
                </a:solidFill>
                <a:latin typeface="Roboto"/>
                <a:ea typeface="Roboto"/>
                <a:cs typeface="Roboto"/>
                <a:sym typeface="Roboto"/>
              </a:rPr>
              <a:t>Vanessa Ayala</a:t>
            </a:r>
            <a:endParaRPr b="1" sz="2500">
              <a:solidFill>
                <a:srgbClr val="2E75B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O" sz="2500">
                <a:solidFill>
                  <a:srgbClr val="2E75B5"/>
                </a:solidFill>
                <a:latin typeface="Roboto"/>
                <a:ea typeface="Roboto"/>
                <a:cs typeface="Roboto"/>
                <a:sym typeface="Roboto"/>
              </a:rPr>
              <a:t>Alejandro González</a:t>
            </a:r>
            <a:endParaRPr b="1" sz="2500">
              <a:solidFill>
                <a:srgbClr val="2E75B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O" sz="2500">
                <a:solidFill>
                  <a:srgbClr val="2E75B5"/>
                </a:solidFill>
                <a:latin typeface="Roboto"/>
                <a:ea typeface="Roboto"/>
                <a:cs typeface="Roboto"/>
                <a:sym typeface="Roboto"/>
              </a:rPr>
              <a:t>Kevin Collazos</a:t>
            </a:r>
            <a:endParaRPr b="1" sz="2500">
              <a:solidFill>
                <a:srgbClr val="2E75B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O" sz="2500">
                <a:solidFill>
                  <a:srgbClr val="2E75B5"/>
                </a:solidFill>
                <a:latin typeface="Roboto"/>
                <a:ea typeface="Roboto"/>
                <a:cs typeface="Roboto"/>
                <a:sym typeface="Roboto"/>
              </a:rPr>
              <a:t>Juan David Lamy</a:t>
            </a:r>
            <a:endParaRPr b="1" i="0" sz="2500" u="none" cap="none" strike="noStrike">
              <a:solidFill>
                <a:srgbClr val="2E75B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15;p1"/>
          <p:cNvSpPr/>
          <p:nvPr/>
        </p:nvSpPr>
        <p:spPr>
          <a:xfrm>
            <a:off x="6654594" y="3901869"/>
            <a:ext cx="3812100" cy="645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f707d59b92_0_50"/>
          <p:cNvSpPr txBox="1"/>
          <p:nvPr/>
        </p:nvSpPr>
        <p:spPr>
          <a:xfrm>
            <a:off x="4154775" y="3021400"/>
            <a:ext cx="7268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CO" sz="6000" u="none" cap="none" strike="noStrike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!MUCHAS GRACIAS!</a:t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g100f7929b94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4400" y="1814325"/>
            <a:ext cx="6400800" cy="346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g100f7929b94_0_2"/>
          <p:cNvSpPr txBox="1"/>
          <p:nvPr/>
        </p:nvSpPr>
        <p:spPr>
          <a:xfrm>
            <a:off x="2439800" y="835750"/>
            <a:ext cx="7783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4000">
                <a:solidFill>
                  <a:srgbClr val="2E75B5"/>
                </a:solidFill>
                <a:latin typeface="Roboto"/>
                <a:ea typeface="Roboto"/>
                <a:cs typeface="Roboto"/>
                <a:sym typeface="Roboto"/>
              </a:rPr>
              <a:t>Arquitectura del Requerimiento.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"/>
          <p:cNvSpPr/>
          <p:nvPr/>
        </p:nvSpPr>
        <p:spPr>
          <a:xfrm>
            <a:off x="7090100" y="2182450"/>
            <a:ext cx="4836300" cy="3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03333"/>
              </a:lnSpc>
              <a:spcBef>
                <a:spcPts val="0"/>
              </a:spcBef>
              <a:spcAft>
                <a:spcPts val="1005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O" sz="2600">
                <a:solidFill>
                  <a:srgbClr val="2E75B5"/>
                </a:solidFill>
                <a:latin typeface="Roboto"/>
                <a:ea typeface="Roboto"/>
                <a:cs typeface="Roboto"/>
                <a:sym typeface="Roboto"/>
              </a:rPr>
              <a:t>El balanceo de carga trata de distribuir la carga de trabajo de acuerdo a la disponibilidad de procesamiento y a los recursos de cada equipo en un sistema computacional.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2717350" y="702700"/>
            <a:ext cx="2966100" cy="123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" name="Google Shape;28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8150" y="746500"/>
            <a:ext cx="27045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675" y="2182450"/>
            <a:ext cx="6646799" cy="305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f707d59b92_0_1"/>
          <p:cNvSpPr txBox="1"/>
          <p:nvPr/>
        </p:nvSpPr>
        <p:spPr>
          <a:xfrm>
            <a:off x="1714050" y="1009275"/>
            <a:ext cx="876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-CO" sz="2400">
                <a:solidFill>
                  <a:srgbClr val="2E75B5"/>
                </a:solidFill>
                <a:latin typeface="Roboto"/>
                <a:ea typeface="Roboto"/>
                <a:cs typeface="Roboto"/>
                <a:sym typeface="Roboto"/>
              </a:rPr>
              <a:t>Configuración del Balanceador de Cargas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gf707d59b92_0_1"/>
          <p:cNvSpPr txBox="1"/>
          <p:nvPr/>
        </p:nvSpPr>
        <p:spPr>
          <a:xfrm>
            <a:off x="436300" y="2691725"/>
            <a:ext cx="5800500" cy="234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130810" lvl="0" marL="0" marR="635" rtl="0" algn="just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worker_processes  1;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130810" lvl="0" marL="0" marR="635" rtl="0" algn="just">
              <a:lnSpc>
                <a:spcPct val="103333"/>
              </a:lnSpc>
              <a:spcBef>
                <a:spcPts val="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events {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130810" lvl="0" marL="0" marR="635" rtl="0" algn="just">
              <a:lnSpc>
                <a:spcPct val="103333"/>
              </a:lnSpc>
              <a:spcBef>
                <a:spcPts val="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worker_connections 1024;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130810" lvl="0" marL="0" marR="635" rtl="0" algn="just">
              <a:lnSpc>
                <a:spcPct val="103333"/>
              </a:lnSpc>
              <a:spcBef>
                <a:spcPts val="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}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130810" lvl="0" marL="0" marR="635" rtl="0" algn="just">
              <a:lnSpc>
                <a:spcPct val="103333"/>
              </a:lnSpc>
              <a:spcBef>
                <a:spcPts val="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http {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130810" lvl="0" marL="0" marR="635" rtl="0" algn="just">
              <a:lnSpc>
                <a:spcPct val="103333"/>
              </a:lnSpc>
              <a:spcBef>
                <a:spcPts val="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upstream servers {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130810" lvl="0" marL="0" marR="635" rtl="0" algn="just">
              <a:lnSpc>
                <a:spcPct val="103333"/>
              </a:lnSpc>
              <a:spcBef>
                <a:spcPts val="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server 192.168.131.57; // Direccionamiento 1 ip pública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130810" lvl="0" marL="0" marR="635" rtl="0" algn="just">
              <a:lnSpc>
                <a:spcPct val="103333"/>
              </a:lnSpc>
              <a:spcBef>
                <a:spcPts val="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server 192.168.131.58; // Direccionamiento 2 ip pública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130810" lvl="0" marL="0" marR="635" rtl="0" algn="just">
              <a:lnSpc>
                <a:spcPct val="103333"/>
              </a:lnSpc>
              <a:spcBef>
                <a:spcPts val="25"/>
              </a:spcBef>
              <a:spcAft>
                <a:spcPts val="25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}</a:t>
            </a:r>
            <a:endParaRPr sz="2000"/>
          </a:p>
        </p:txBody>
      </p:sp>
      <p:sp>
        <p:nvSpPr>
          <p:cNvPr id="36" name="Google Shape;36;gf707d59b92_0_1"/>
          <p:cNvSpPr txBox="1"/>
          <p:nvPr/>
        </p:nvSpPr>
        <p:spPr>
          <a:xfrm>
            <a:off x="287225" y="1800913"/>
            <a:ext cx="753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800">
                <a:solidFill>
                  <a:srgbClr val="2E75B5"/>
                </a:solidFill>
                <a:latin typeface="Roboto"/>
                <a:ea typeface="Roboto"/>
                <a:cs typeface="Roboto"/>
                <a:sym typeface="Roboto"/>
              </a:rPr>
              <a:t>Equilibrar la carga del tráfico HTTP con Nginx</a:t>
            </a:r>
            <a:endParaRPr sz="1800"/>
          </a:p>
        </p:txBody>
      </p:sp>
      <p:sp>
        <p:nvSpPr>
          <p:cNvPr id="37" name="Google Shape;37;gf707d59b92_0_1"/>
          <p:cNvSpPr txBox="1"/>
          <p:nvPr/>
        </p:nvSpPr>
        <p:spPr>
          <a:xfrm>
            <a:off x="6391500" y="2812625"/>
            <a:ext cx="5800500" cy="210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130810" lvl="0" marL="0" marR="635" rtl="0" algn="just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130810" lvl="0" marL="0" marR="635" rtl="0" algn="just">
              <a:lnSpc>
                <a:spcPct val="103333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s-CO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server {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130810" lvl="0" marL="0" marR="635" rtl="0" algn="just">
              <a:lnSpc>
                <a:spcPct val="103333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s-CO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listen 5000; // Puerto disponible para escuchar peticiones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130810" lvl="0" marL="0" marR="635" rtl="0" algn="just">
              <a:lnSpc>
                <a:spcPct val="103333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s-CO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location / {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130810" lvl="0" marL="0" marR="635" rtl="0" algn="just">
              <a:lnSpc>
                <a:spcPct val="103333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s-CO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      proxy_pass http://servers;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130810" lvl="0" marL="0" marR="635" rtl="0" algn="just">
              <a:lnSpc>
                <a:spcPct val="103333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s-CO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}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130810" lvl="0" marL="0" marR="635" rtl="0" algn="just">
              <a:lnSpc>
                <a:spcPct val="103333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s-CO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}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130810" lvl="0" marL="0" marR="635" rtl="0" algn="just">
              <a:lnSpc>
                <a:spcPct val="103333"/>
              </a:lnSpc>
              <a:spcBef>
                <a:spcPts val="25"/>
              </a:spcBef>
              <a:spcAft>
                <a:spcPts val="25"/>
              </a:spcAft>
              <a:buNone/>
            </a:pPr>
            <a:r>
              <a:rPr lang="es-CO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}</a:t>
            </a:r>
            <a:endParaRPr/>
          </a:p>
        </p:txBody>
      </p:sp>
      <p:pic>
        <p:nvPicPr>
          <p:cNvPr id="38" name="Google Shape;38;gf707d59b92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1898" y="198902"/>
            <a:ext cx="658350" cy="65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100f7929b94_0_9"/>
          <p:cNvSpPr txBox="1"/>
          <p:nvPr/>
        </p:nvSpPr>
        <p:spPr>
          <a:xfrm>
            <a:off x="2356099" y="883950"/>
            <a:ext cx="7930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-CO" sz="3900">
                <a:solidFill>
                  <a:srgbClr val="2E75B5"/>
                </a:solidFill>
                <a:latin typeface="Roboto"/>
                <a:ea typeface="Roboto"/>
                <a:cs typeface="Roboto"/>
                <a:sym typeface="Roboto"/>
              </a:rPr>
              <a:t>Clúster de Servidores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g100f7929b94_0_9"/>
          <p:cNvSpPr txBox="1"/>
          <p:nvPr/>
        </p:nvSpPr>
        <p:spPr>
          <a:xfrm>
            <a:off x="883575" y="1836200"/>
            <a:ext cx="486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800">
                <a:solidFill>
                  <a:srgbClr val="2E75B5"/>
                </a:solidFill>
                <a:latin typeface="Roboto"/>
                <a:ea typeface="Roboto"/>
                <a:cs typeface="Roboto"/>
                <a:sym typeface="Roboto"/>
              </a:rPr>
              <a:t>Configuración de las directivas en httpd.conf</a:t>
            </a:r>
            <a:endParaRPr/>
          </a:p>
        </p:txBody>
      </p:sp>
      <p:sp>
        <p:nvSpPr>
          <p:cNvPr id="45" name="Google Shape;45;g100f7929b94_0_9"/>
          <p:cNvSpPr txBox="1"/>
          <p:nvPr/>
        </p:nvSpPr>
        <p:spPr>
          <a:xfrm>
            <a:off x="652125" y="2361000"/>
            <a:ext cx="5332800" cy="307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130810" lvl="0" marL="0" marR="635" rtl="0" algn="just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DocumentRoot "/var/www/Users/"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130810" lvl="0" marL="0" marR="635" rtl="0" algn="just">
              <a:lnSpc>
                <a:spcPct val="103333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130810" lvl="0" marL="0" marR="635" rtl="0" algn="just">
              <a:lnSpc>
                <a:spcPct val="103333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s-CO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 Further relax access to the default document root: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130810" lvl="0" marL="0" marR="635" rtl="0" algn="just">
              <a:lnSpc>
                <a:spcPct val="103333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s-CO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&lt;Directory "/var/www/"&gt;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130810" lvl="0" marL="0" marR="635" rtl="0" algn="just">
              <a:lnSpc>
                <a:spcPct val="103333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s-CO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# Options Indexes FollowSymLinks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130810" lvl="0" marL="0" marR="635" rtl="0" algn="just">
              <a:lnSpc>
                <a:spcPct val="103333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s-CO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Options Indexes FollowSymLinks Includes ExecCGI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130810" lvl="0" marL="0" marR="635" rtl="0" algn="just">
              <a:lnSpc>
                <a:spcPct val="103333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s-CO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AllowOverride All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130810" lvl="0" marL="0" marR="635" rtl="0" algn="just">
              <a:lnSpc>
                <a:spcPct val="103333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s-CO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Require all granted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130810" lvl="0" marL="0" marR="635" rtl="0" algn="just">
              <a:lnSpc>
                <a:spcPct val="103333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s-CO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order deny,allow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130810" lvl="0" marL="0" marR="635" rtl="0" algn="just">
              <a:lnSpc>
                <a:spcPct val="103333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s-CO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Allow from all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130810" lvl="0" marL="0" marR="635" rtl="0" algn="just">
              <a:lnSpc>
                <a:spcPct val="103333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130810" lvl="0" marL="0" marR="635" rtl="0" algn="just">
              <a:lnSpc>
                <a:spcPct val="103333"/>
              </a:lnSpc>
              <a:spcBef>
                <a:spcPts val="25"/>
              </a:spcBef>
              <a:spcAft>
                <a:spcPts val="25"/>
              </a:spcAft>
              <a:buNone/>
            </a:pPr>
            <a:r>
              <a:rPr lang="es-CO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&lt;/Directory&gt;</a:t>
            </a:r>
            <a:endParaRPr/>
          </a:p>
        </p:txBody>
      </p:sp>
      <p:pic>
        <p:nvPicPr>
          <p:cNvPr id="46" name="Google Shape;46;g100f7929b94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4750" y="2571788"/>
            <a:ext cx="708000" cy="7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g100f7929b94_0_9"/>
          <p:cNvSpPr txBox="1"/>
          <p:nvPr/>
        </p:nvSpPr>
        <p:spPr>
          <a:xfrm>
            <a:off x="7110450" y="2479400"/>
            <a:ext cx="4869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O" sz="2000">
                <a:solidFill>
                  <a:srgbClr val="2E75B5"/>
                </a:solidFill>
                <a:latin typeface="Roboto"/>
                <a:ea typeface="Roboto"/>
                <a:cs typeface="Roboto"/>
                <a:sym typeface="Roboto"/>
              </a:rPr>
              <a:t>Alojan los recursos</a:t>
            </a:r>
            <a:endParaRPr b="1" sz="2000">
              <a:solidFill>
                <a:srgbClr val="2E75B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000">
                <a:solidFill>
                  <a:srgbClr val="2E75B5"/>
                </a:solidFill>
                <a:latin typeface="Roboto"/>
                <a:ea typeface="Roboto"/>
                <a:cs typeface="Roboto"/>
                <a:sym typeface="Roboto"/>
              </a:rPr>
              <a:t>necesarios para resolver las peticiones.</a:t>
            </a:r>
            <a:endParaRPr b="1" sz="2000">
              <a:solidFill>
                <a:srgbClr val="2E75B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48;g100f7929b94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7837" y="3565638"/>
            <a:ext cx="708000" cy="7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g100f7929b94_0_9"/>
          <p:cNvSpPr txBox="1"/>
          <p:nvPr/>
        </p:nvSpPr>
        <p:spPr>
          <a:xfrm>
            <a:off x="7169700" y="3519450"/>
            <a:ext cx="4869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000">
                <a:solidFill>
                  <a:srgbClr val="2E75B5"/>
                </a:solidFill>
                <a:latin typeface="Roboto"/>
                <a:ea typeface="Roboto"/>
                <a:cs typeface="Roboto"/>
                <a:sym typeface="Roboto"/>
              </a:rPr>
              <a:t>Corren el servicio Web como servidor Backend.</a:t>
            </a:r>
            <a:endParaRPr b="1" sz="2000">
              <a:solidFill>
                <a:srgbClr val="2E75B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" name="Google Shape;50;g100f7929b94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6712" y="4559488"/>
            <a:ext cx="708000" cy="7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g100f7929b94_0_9"/>
          <p:cNvSpPr txBox="1"/>
          <p:nvPr/>
        </p:nvSpPr>
        <p:spPr>
          <a:xfrm>
            <a:off x="7243325" y="4667200"/>
            <a:ext cx="4869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000">
                <a:solidFill>
                  <a:srgbClr val="2E75B5"/>
                </a:solidFill>
                <a:latin typeface="Roboto"/>
                <a:ea typeface="Roboto"/>
                <a:cs typeface="Roboto"/>
                <a:sym typeface="Roboto"/>
              </a:rPr>
              <a:t>Implementación en lenguaje PHP.</a:t>
            </a:r>
            <a:endParaRPr b="1" sz="2000">
              <a:solidFill>
                <a:srgbClr val="2E75B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00f7929b94_0_13"/>
          <p:cNvSpPr txBox="1"/>
          <p:nvPr/>
        </p:nvSpPr>
        <p:spPr>
          <a:xfrm>
            <a:off x="2130599" y="800575"/>
            <a:ext cx="7930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-CO" sz="3900">
                <a:solidFill>
                  <a:srgbClr val="2E75B5"/>
                </a:solidFill>
                <a:latin typeface="Roboto"/>
                <a:ea typeface="Roboto"/>
                <a:cs typeface="Roboto"/>
                <a:sym typeface="Roboto"/>
              </a:rPr>
              <a:t>Servidor en Conexión con Mysql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g100f7929b94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0825" y="1596050"/>
            <a:ext cx="6750000" cy="407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00f7929b94_0_20"/>
          <p:cNvSpPr txBox="1"/>
          <p:nvPr/>
        </p:nvSpPr>
        <p:spPr>
          <a:xfrm>
            <a:off x="2356099" y="883950"/>
            <a:ext cx="7930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-CO" sz="3800">
                <a:solidFill>
                  <a:srgbClr val="2E75B5"/>
                </a:solidFill>
                <a:latin typeface="Roboto"/>
                <a:ea typeface="Roboto"/>
                <a:cs typeface="Roboto"/>
                <a:sym typeface="Roboto"/>
              </a:rPr>
              <a:t>Ejecución de Pruebas en la Web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g100f7929b94_0_20"/>
          <p:cNvSpPr txBox="1"/>
          <p:nvPr/>
        </p:nvSpPr>
        <p:spPr>
          <a:xfrm>
            <a:off x="603050" y="1999625"/>
            <a:ext cx="4007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Para la ejecución de esta prueba haga click Aquí</a:t>
            </a:r>
            <a:endParaRPr b="1" sz="3000">
              <a:solidFill>
                <a:srgbClr val="2E75B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2E75B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" name="Google Shape;64;g100f7929b94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7525" y="2080013"/>
            <a:ext cx="708000" cy="7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g100f7929b94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7525" y="3296863"/>
            <a:ext cx="708000" cy="7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g100f7929b94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7525" y="4513713"/>
            <a:ext cx="708000" cy="7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g100f7929b94_0_20"/>
          <p:cNvPicPr preferRelativeResize="0"/>
          <p:nvPr/>
        </p:nvPicPr>
        <p:blipFill rotWithShape="1">
          <a:blip r:embed="rId5">
            <a:alphaModFix/>
          </a:blip>
          <a:srcRect b="-65925" l="-19326" r="-41860" t="4738"/>
          <a:stretch/>
        </p:blipFill>
        <p:spPr>
          <a:xfrm>
            <a:off x="1655200" y="3726762"/>
            <a:ext cx="2172800" cy="22819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g100f7929b94_0_20"/>
          <p:cNvSpPr txBox="1"/>
          <p:nvPr/>
        </p:nvSpPr>
        <p:spPr>
          <a:xfrm>
            <a:off x="5958875" y="1999625"/>
            <a:ext cx="5164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000">
                <a:solidFill>
                  <a:srgbClr val="2E75B5"/>
                </a:solidFill>
                <a:latin typeface="Roboto"/>
                <a:ea typeface="Roboto"/>
                <a:cs typeface="Roboto"/>
                <a:sym typeface="Roboto"/>
              </a:rPr>
              <a:t>Se realizan las peticiones mediante el Frontend a cada servidor Web.</a:t>
            </a:r>
            <a:endParaRPr b="1" sz="2000">
              <a:solidFill>
                <a:srgbClr val="2E75B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" name="Google Shape;69;g100f7929b94_0_20"/>
          <p:cNvSpPr txBox="1"/>
          <p:nvPr/>
        </p:nvSpPr>
        <p:spPr>
          <a:xfrm>
            <a:off x="5958875" y="3162400"/>
            <a:ext cx="5937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000">
                <a:solidFill>
                  <a:srgbClr val="2E75B5"/>
                </a:solidFill>
                <a:latin typeface="Roboto"/>
                <a:ea typeface="Roboto"/>
                <a:cs typeface="Roboto"/>
                <a:sym typeface="Roboto"/>
              </a:rPr>
              <a:t>Asigna las peticiones al clúster de servidores mediante la metodología predeterminada Round-robin.</a:t>
            </a:r>
            <a:endParaRPr b="1" sz="2000">
              <a:solidFill>
                <a:srgbClr val="2E75B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g100f7929b94_0_20"/>
          <p:cNvSpPr txBox="1"/>
          <p:nvPr/>
        </p:nvSpPr>
        <p:spPr>
          <a:xfrm>
            <a:off x="6079725" y="4589925"/>
            <a:ext cx="59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000">
                <a:solidFill>
                  <a:srgbClr val="2E75B5"/>
                </a:solidFill>
                <a:latin typeface="Roboto"/>
                <a:ea typeface="Roboto"/>
                <a:cs typeface="Roboto"/>
                <a:sym typeface="Roboto"/>
              </a:rPr>
              <a:t>Estado de la prueba: Satisfactoria.</a:t>
            </a:r>
            <a:endParaRPr b="1" sz="2000">
              <a:solidFill>
                <a:srgbClr val="2E75B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fa4a26f745_0_14"/>
          <p:cNvSpPr txBox="1"/>
          <p:nvPr/>
        </p:nvSpPr>
        <p:spPr>
          <a:xfrm>
            <a:off x="1980900" y="834075"/>
            <a:ext cx="823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-CO" sz="3600">
                <a:solidFill>
                  <a:srgbClr val="2E75B5"/>
                </a:solidFill>
                <a:latin typeface="Roboto"/>
                <a:ea typeface="Roboto"/>
                <a:cs typeface="Roboto"/>
                <a:sym typeface="Roboto"/>
              </a:rPr>
              <a:t>Ejecución de Pruebas Apache JMeter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gfa4a26f745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3075" y="2058963"/>
            <a:ext cx="708000" cy="7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gfa4a26f745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3075" y="3275813"/>
            <a:ext cx="708000" cy="7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gfa4a26f745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3075" y="4492663"/>
            <a:ext cx="708000" cy="7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gfa4a26f745_0_14"/>
          <p:cNvSpPr txBox="1"/>
          <p:nvPr/>
        </p:nvSpPr>
        <p:spPr>
          <a:xfrm>
            <a:off x="6274425" y="1978575"/>
            <a:ext cx="5600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000">
                <a:solidFill>
                  <a:srgbClr val="2E75B5"/>
                </a:solidFill>
                <a:latin typeface="Roboto"/>
                <a:ea typeface="Roboto"/>
                <a:cs typeface="Roboto"/>
                <a:sym typeface="Roboto"/>
              </a:rPr>
              <a:t>Se realizan las peticiones http en dos bucles para validar el comportamiento de una consulta desde el frontend.</a:t>
            </a:r>
            <a:endParaRPr b="1" sz="2000">
              <a:solidFill>
                <a:srgbClr val="2E75B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gfa4a26f745_0_14"/>
          <p:cNvSpPr txBox="1"/>
          <p:nvPr/>
        </p:nvSpPr>
        <p:spPr>
          <a:xfrm>
            <a:off x="6274425" y="3141350"/>
            <a:ext cx="5937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000">
                <a:solidFill>
                  <a:srgbClr val="2E75B5"/>
                </a:solidFill>
                <a:latin typeface="Roboto"/>
                <a:ea typeface="Roboto"/>
                <a:cs typeface="Roboto"/>
                <a:sym typeface="Roboto"/>
              </a:rPr>
              <a:t>Se realizan las peticiones http en 50 bucles por 1000 grupos de hilos para validar el comportamiento de los parámetros para post y get desde el frontend.</a:t>
            </a:r>
            <a:endParaRPr b="1" sz="2000">
              <a:solidFill>
                <a:srgbClr val="2E75B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gfa4a26f745_0_14"/>
          <p:cNvSpPr txBox="1"/>
          <p:nvPr/>
        </p:nvSpPr>
        <p:spPr>
          <a:xfrm>
            <a:off x="6395275" y="4568875"/>
            <a:ext cx="59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000">
                <a:solidFill>
                  <a:srgbClr val="2E75B5"/>
                </a:solidFill>
                <a:latin typeface="Roboto"/>
                <a:ea typeface="Roboto"/>
                <a:cs typeface="Roboto"/>
                <a:sym typeface="Roboto"/>
              </a:rPr>
              <a:t>Estado de la prueba: Satisfactoria.</a:t>
            </a:r>
            <a:endParaRPr b="1" sz="2000">
              <a:solidFill>
                <a:srgbClr val="2E75B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2" name="Google Shape;82;gfa4a26f745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925" y="2209538"/>
            <a:ext cx="5168276" cy="2756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0f7929b94_0_28"/>
          <p:cNvSpPr txBox="1"/>
          <p:nvPr/>
        </p:nvSpPr>
        <p:spPr>
          <a:xfrm>
            <a:off x="2356099" y="883950"/>
            <a:ext cx="7930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-CO" sz="4000">
                <a:solidFill>
                  <a:srgbClr val="2E75B5"/>
                </a:solidFill>
                <a:latin typeface="Roboto"/>
                <a:ea typeface="Roboto"/>
                <a:cs typeface="Roboto"/>
                <a:sym typeface="Roboto"/>
              </a:rPr>
              <a:t>Problemas a Tener en Cuenta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g100f7929b94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8475" y="1999613"/>
            <a:ext cx="708000" cy="7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g100f7929b94_0_28"/>
          <p:cNvSpPr txBox="1"/>
          <p:nvPr/>
        </p:nvSpPr>
        <p:spPr>
          <a:xfrm>
            <a:off x="5939525" y="1999625"/>
            <a:ext cx="5919300" cy="11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3333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-CO" sz="2000">
                <a:solidFill>
                  <a:srgbClr val="2E75B5"/>
                </a:solidFill>
                <a:latin typeface="Roboto"/>
                <a:ea typeface="Roboto"/>
                <a:cs typeface="Roboto"/>
                <a:sym typeface="Roboto"/>
              </a:rPr>
              <a:t>Al i</a:t>
            </a:r>
            <a:r>
              <a:rPr b="1" lang="es-CO" sz="2000">
                <a:solidFill>
                  <a:srgbClr val="2E75B5"/>
                </a:solidFill>
                <a:latin typeface="Roboto"/>
                <a:ea typeface="Roboto"/>
                <a:cs typeface="Roboto"/>
                <a:sym typeface="Roboto"/>
              </a:rPr>
              <a:t>nstalar Nginx </a:t>
            </a:r>
            <a:r>
              <a:rPr b="1" lang="es-CO" sz="2000">
                <a:solidFill>
                  <a:srgbClr val="2E75B5"/>
                </a:solidFill>
                <a:latin typeface="Roboto"/>
                <a:ea typeface="Roboto"/>
                <a:cs typeface="Roboto"/>
                <a:sym typeface="Roboto"/>
              </a:rPr>
              <a:t>es necesario obtener las actualizaciones desde el repositorio de los desarrolladores.</a:t>
            </a:r>
            <a:endParaRPr b="1" sz="2000">
              <a:solidFill>
                <a:srgbClr val="2E75B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" name="Google Shape;90;g100f7929b94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8475" y="3383463"/>
            <a:ext cx="708000" cy="7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g100f7929b94_0_28"/>
          <p:cNvSpPr txBox="1"/>
          <p:nvPr/>
        </p:nvSpPr>
        <p:spPr>
          <a:xfrm>
            <a:off x="5939525" y="3383475"/>
            <a:ext cx="59193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3333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-CO" sz="2000">
                <a:solidFill>
                  <a:srgbClr val="2E75B5"/>
                </a:solidFill>
                <a:latin typeface="Roboto"/>
                <a:ea typeface="Roboto"/>
                <a:cs typeface="Roboto"/>
                <a:sym typeface="Roboto"/>
              </a:rPr>
              <a:t>Para la conexión con la base de datos, se requiere instalar extensiones de PHP con Mysql.</a:t>
            </a:r>
            <a:endParaRPr b="1" sz="2000">
              <a:solidFill>
                <a:srgbClr val="2E75B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g100f7929b94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4475" y="4466813"/>
            <a:ext cx="708000" cy="7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100f7929b94_0_28"/>
          <p:cNvSpPr txBox="1"/>
          <p:nvPr/>
        </p:nvSpPr>
        <p:spPr>
          <a:xfrm>
            <a:off x="5995200" y="4449325"/>
            <a:ext cx="59193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3333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-CO" sz="2000">
                <a:solidFill>
                  <a:srgbClr val="2E75B5"/>
                </a:solidFill>
                <a:latin typeface="Roboto"/>
                <a:ea typeface="Roboto"/>
                <a:cs typeface="Roboto"/>
                <a:sym typeface="Roboto"/>
              </a:rPr>
              <a:t>El servidor del balanceador de cargas no debe correr servicios web mientras se ejecuta Nginx.</a:t>
            </a:r>
            <a:endParaRPr b="1" sz="2000">
              <a:solidFill>
                <a:srgbClr val="2E75B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" name="Google Shape;94;g100f7929b94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475" y="1831824"/>
            <a:ext cx="3982024" cy="3690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2018-06-21T19:07:43Z</dcterms:created>
  <dc:creator>Usuario de Microsoft Office</dc:creator>
</cp:coreProperties>
</file>